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60" r:id="rId2"/>
    <p:sldId id="261" r:id="rId3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6DB2792-C7C8-4458-B5AA-D45139280768}" type="datetimeFigureOut">
              <a:rPr lang="es-MX" smtClean="0"/>
              <a:t>17/12/2020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9485734-B265-4E3D-A33C-78F82E2086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36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49263" y="714375"/>
            <a:ext cx="6362700" cy="357981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774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31774">
                <a:defRPr/>
              </a:pPr>
              <a:t>1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2823298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49263" y="714375"/>
            <a:ext cx="6362700" cy="357981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774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31774">
                <a:defRPr/>
              </a:pPr>
              <a:t>2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2875511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17/12/2020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14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17/12/2020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0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17/12/2020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88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17/12/2020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0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17/12/2020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99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17/12/2020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96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17/12/2020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61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17/12/2020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17/12/2020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17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17/12/2020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24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17/12/2020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857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8EA-316C-41DE-B9A4-EDCC3A85ED9A}" type="datetimeFigureOut">
              <a:rPr lang="es-MX" smtClean="0"/>
              <a:pPr/>
              <a:t>17/12/2020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01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034806" y="270624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</a:t>
            </a: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- 004 - PATRIMONIO MUNICIPAL 2021</a:t>
            </a: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498031" y="1131480"/>
            <a:ext cx="1194957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2737F426-B990-40EF-BC1F-1AEBFF148564}"/>
              </a:ext>
            </a:extLst>
          </p:cNvPr>
          <p:cNvSpPr/>
          <p:nvPr/>
        </p:nvSpPr>
        <p:spPr>
          <a:xfrm rot="16200000">
            <a:off x="645437" y="2455139"/>
            <a:ext cx="900143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521553" y="4691484"/>
            <a:ext cx="3234124" cy="447339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37" name="Diagrama de flujo: proceso 36">
            <a:extLst>
              <a:ext uri="{FF2B5EF4-FFF2-40B4-BE49-F238E27FC236}">
                <a16:creationId xmlns:a16="http://schemas.microsoft.com/office/drawing/2014/main" id="{6B3E596B-6A15-4074-871D-FB6907EA2FBF}"/>
              </a:ext>
            </a:extLst>
          </p:cNvPr>
          <p:cNvSpPr/>
          <p:nvPr/>
        </p:nvSpPr>
        <p:spPr>
          <a:xfrm>
            <a:off x="1660277" y="983920"/>
            <a:ext cx="9918235" cy="759555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>
              <a:defRPr/>
            </a:pPr>
            <a:r>
              <a:rPr lang="es-MX" sz="1400" b="1" dirty="0">
                <a:solidFill>
                  <a:srgbClr val="000000"/>
                </a:solidFill>
                <a:latin typeface="Euphemia"/>
              </a:rPr>
              <a:t>Propósito del Programa: Promover y gestionar la formalización de la seguridad jurídica de la propiedad </a:t>
            </a:r>
          </a:p>
          <a:p>
            <a:pPr lvl="1" algn="ctr">
              <a:defRPr/>
            </a:pPr>
            <a:r>
              <a:rPr lang="es-MX" sz="1400" b="1" dirty="0">
                <a:solidFill>
                  <a:srgbClr val="000000"/>
                </a:solidFill>
                <a:latin typeface="Euphemia"/>
              </a:rPr>
              <a:t>de los bienes muebles e inmuebles públicos y privados en el municipio, </a:t>
            </a:r>
          </a:p>
          <a:p>
            <a:pPr lvl="1" algn="ctr">
              <a:defRPr/>
            </a:pPr>
            <a:r>
              <a:rPr lang="es-MX" sz="1400" b="1" dirty="0">
                <a:solidFill>
                  <a:srgbClr val="000000"/>
                </a:solidFill>
                <a:latin typeface="Euphemia"/>
              </a:rPr>
              <a:t>y proteger los intereses y el patrimonio del Ayuntamiento</a:t>
            </a:r>
            <a:endParaRPr lang="es-MX" sz="1400" b="1" dirty="0">
              <a:solidFill>
                <a:schemeClr val="tx1"/>
              </a:solidFill>
              <a:latin typeface="Euphemia"/>
            </a:endParaRPr>
          </a:p>
        </p:txBody>
      </p:sp>
      <p:sp>
        <p:nvSpPr>
          <p:cNvPr id="68" name="Diagrama de flujo: proceso 30">
            <a:extLst>
              <a:ext uri="{FF2B5EF4-FFF2-40B4-BE49-F238E27FC236}">
                <a16:creationId xmlns:a16="http://schemas.microsoft.com/office/drawing/2014/main" id="{C44B6CEB-9409-4500-8DC7-0AEB4684C5AC}"/>
              </a:ext>
            </a:extLst>
          </p:cNvPr>
          <p:cNvSpPr/>
          <p:nvPr/>
        </p:nvSpPr>
        <p:spPr>
          <a:xfrm>
            <a:off x="6926748" y="4631286"/>
            <a:ext cx="2270312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1.8 Informar trimestralmente al Ayuntamiento del estado de los asuntos jurídicos</a:t>
            </a:r>
          </a:p>
        </p:txBody>
      </p:sp>
      <p:sp>
        <p:nvSpPr>
          <p:cNvPr id="70" name="Diagrama de flujo: proceso 30">
            <a:extLst>
              <a:ext uri="{FF2B5EF4-FFF2-40B4-BE49-F238E27FC236}">
                <a16:creationId xmlns:a16="http://schemas.microsoft.com/office/drawing/2014/main" id="{6954C289-4513-4CA6-91EF-AEC74A4728F7}"/>
              </a:ext>
            </a:extLst>
          </p:cNvPr>
          <p:cNvSpPr/>
          <p:nvPr/>
        </p:nvSpPr>
        <p:spPr>
          <a:xfrm>
            <a:off x="1764021" y="4673159"/>
            <a:ext cx="224102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1.2 Representar al Ayuntamiento legalmente en audiencias y diligencias</a:t>
            </a:r>
          </a:p>
        </p:txBody>
      </p:sp>
      <p:sp>
        <p:nvSpPr>
          <p:cNvPr id="71" name="Diagrama de flujo: proceso 30">
            <a:extLst>
              <a:ext uri="{FF2B5EF4-FFF2-40B4-BE49-F238E27FC236}">
                <a16:creationId xmlns:a16="http://schemas.microsoft.com/office/drawing/2014/main" id="{1BE0CEBE-3FDA-4148-AA6E-7D2CAA5FC21F}"/>
              </a:ext>
            </a:extLst>
          </p:cNvPr>
          <p:cNvSpPr/>
          <p:nvPr/>
        </p:nvSpPr>
        <p:spPr>
          <a:xfrm>
            <a:off x="6931789" y="3666783"/>
            <a:ext cx="2270311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1.7 Rendir informes de apoyo ante autoridades en procedimientos ajenos al Ayuntamiento</a:t>
            </a:r>
          </a:p>
        </p:txBody>
      </p:sp>
      <p:sp>
        <p:nvSpPr>
          <p:cNvPr id="72" name="Diagrama de flujo: proceso 30">
            <a:extLst>
              <a:ext uri="{FF2B5EF4-FFF2-40B4-BE49-F238E27FC236}">
                <a16:creationId xmlns:a16="http://schemas.microsoft.com/office/drawing/2014/main" id="{2024D4FA-82C8-434B-A33D-66FC4DD0734A}"/>
              </a:ext>
            </a:extLst>
          </p:cNvPr>
          <p:cNvSpPr/>
          <p:nvPr/>
        </p:nvSpPr>
        <p:spPr>
          <a:xfrm>
            <a:off x="4395114" y="4671760"/>
            <a:ext cx="2250832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1.5 Contestar demandas promovidas en contra del Ayuntamiento </a:t>
            </a:r>
          </a:p>
        </p:txBody>
      </p:sp>
      <p:sp>
        <p:nvSpPr>
          <p:cNvPr id="73" name="Diagrama de flujo: proceso 30">
            <a:extLst>
              <a:ext uri="{FF2B5EF4-FFF2-40B4-BE49-F238E27FC236}">
                <a16:creationId xmlns:a16="http://schemas.microsoft.com/office/drawing/2014/main" id="{CF2ACDBA-7D56-4365-9AC1-4C141260E7E2}"/>
              </a:ext>
            </a:extLst>
          </p:cNvPr>
          <p:cNvSpPr/>
          <p:nvPr/>
        </p:nvSpPr>
        <p:spPr>
          <a:xfrm>
            <a:off x="4408613" y="3665774"/>
            <a:ext cx="227031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1.4 Recibir notificaciones en procedimientos en que el Ayuntamiento es parte </a:t>
            </a:r>
          </a:p>
        </p:txBody>
      </p:sp>
      <p:sp>
        <p:nvSpPr>
          <p:cNvPr id="74" name="Diagrama de flujo: proceso 30">
            <a:extLst>
              <a:ext uri="{FF2B5EF4-FFF2-40B4-BE49-F238E27FC236}">
                <a16:creationId xmlns:a16="http://schemas.microsoft.com/office/drawing/2014/main" id="{F1F35104-13BC-4F18-916C-2F62B5D0DACE}"/>
              </a:ext>
            </a:extLst>
          </p:cNvPr>
          <p:cNvSpPr/>
          <p:nvPr/>
        </p:nvSpPr>
        <p:spPr>
          <a:xfrm>
            <a:off x="1764021" y="3298092"/>
            <a:ext cx="2241022" cy="1220856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1.1 Desincorporar inmuebles del patrimonio municipal  para que se inscriban en el registro público de la propiedad</a:t>
            </a:r>
          </a:p>
        </p:txBody>
      </p:sp>
      <p:cxnSp>
        <p:nvCxnSpPr>
          <p:cNvPr id="76" name="Conector recto 75">
            <a:extLst>
              <a:ext uri="{FF2B5EF4-FFF2-40B4-BE49-F238E27FC236}">
                <a16:creationId xmlns:a16="http://schemas.microsoft.com/office/drawing/2014/main" id="{D1A41A2D-754A-45A9-8BC1-569D3A039E66}"/>
              </a:ext>
            </a:extLst>
          </p:cNvPr>
          <p:cNvCxnSpPr>
            <a:cxnSpLocks/>
            <a:stCxn id="72" idx="1"/>
            <a:endCxn id="70" idx="3"/>
          </p:cNvCxnSpPr>
          <p:nvPr/>
        </p:nvCxnSpPr>
        <p:spPr>
          <a:xfrm flipH="1" flipV="1">
            <a:off x="4005043" y="5105311"/>
            <a:ext cx="390071" cy="1789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79">
            <a:extLst>
              <a:ext uri="{FF2B5EF4-FFF2-40B4-BE49-F238E27FC236}">
                <a16:creationId xmlns:a16="http://schemas.microsoft.com/office/drawing/2014/main" id="{34223D31-801A-432B-B769-A4641F033CB8}"/>
              </a:ext>
            </a:extLst>
          </p:cNvPr>
          <p:cNvCxnSpPr>
            <a:cxnSpLocks/>
            <a:stCxn id="83" idx="1"/>
            <a:endCxn id="71" idx="3"/>
          </p:cNvCxnSpPr>
          <p:nvPr/>
        </p:nvCxnSpPr>
        <p:spPr>
          <a:xfrm flipH="1" flipV="1">
            <a:off x="9202100" y="4098935"/>
            <a:ext cx="420049" cy="390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80">
            <a:extLst>
              <a:ext uri="{FF2B5EF4-FFF2-40B4-BE49-F238E27FC236}">
                <a16:creationId xmlns:a16="http://schemas.microsoft.com/office/drawing/2014/main" id="{033CCA60-AA38-442A-881C-646F3BD4A504}"/>
              </a:ext>
            </a:extLst>
          </p:cNvPr>
          <p:cNvCxnSpPr>
            <a:cxnSpLocks/>
            <a:stCxn id="73" idx="1"/>
            <a:endCxn id="74" idx="3"/>
          </p:cNvCxnSpPr>
          <p:nvPr/>
        </p:nvCxnSpPr>
        <p:spPr>
          <a:xfrm flipH="1" flipV="1">
            <a:off x="4005043" y="3908520"/>
            <a:ext cx="403570" cy="18940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Diagrama de flujo: proceso 30">
            <a:extLst>
              <a:ext uri="{FF2B5EF4-FFF2-40B4-BE49-F238E27FC236}">
                <a16:creationId xmlns:a16="http://schemas.microsoft.com/office/drawing/2014/main" id="{A4357064-EE8B-4E9B-BD99-F4C362555455}"/>
              </a:ext>
            </a:extLst>
          </p:cNvPr>
          <p:cNvSpPr/>
          <p:nvPr/>
        </p:nvSpPr>
        <p:spPr>
          <a:xfrm>
            <a:off x="9622149" y="3670687"/>
            <a:ext cx="224102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1.10 Promover Iniciativas de normatividad y reglamentación </a:t>
            </a:r>
          </a:p>
        </p:txBody>
      </p:sp>
      <p:sp>
        <p:nvSpPr>
          <p:cNvPr id="85" name="Diagrama de flujo: proceso 30">
            <a:extLst>
              <a:ext uri="{FF2B5EF4-FFF2-40B4-BE49-F238E27FC236}">
                <a16:creationId xmlns:a16="http://schemas.microsoft.com/office/drawing/2014/main" id="{6F206030-EFFD-4D34-AA9C-F74E96F8FA3E}"/>
              </a:ext>
            </a:extLst>
          </p:cNvPr>
          <p:cNvSpPr/>
          <p:nvPr/>
        </p:nvSpPr>
        <p:spPr>
          <a:xfrm>
            <a:off x="9630083" y="4631286"/>
            <a:ext cx="2250832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1.11 Celebrar reuniones de trabajo con áreas jurídicas </a:t>
            </a:r>
          </a:p>
        </p:txBody>
      </p:sp>
      <p:sp>
        <p:nvSpPr>
          <p:cNvPr id="86" name="Diagrama de flujo: proceso 30">
            <a:extLst>
              <a:ext uri="{FF2B5EF4-FFF2-40B4-BE49-F238E27FC236}">
                <a16:creationId xmlns:a16="http://schemas.microsoft.com/office/drawing/2014/main" id="{36C808B6-AF57-41E4-A227-AC79E65BA2C9}"/>
              </a:ext>
            </a:extLst>
          </p:cNvPr>
          <p:cNvSpPr/>
          <p:nvPr/>
        </p:nvSpPr>
        <p:spPr>
          <a:xfrm>
            <a:off x="9630083" y="5667911"/>
            <a:ext cx="227031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1.12 Gestionar el resarcimiento de daños al patrimonio municipal</a:t>
            </a:r>
          </a:p>
        </p:txBody>
      </p:sp>
      <p:sp>
        <p:nvSpPr>
          <p:cNvPr id="87" name="Diagrama de flujo: proceso 30">
            <a:extLst>
              <a:ext uri="{FF2B5EF4-FFF2-40B4-BE49-F238E27FC236}">
                <a16:creationId xmlns:a16="http://schemas.microsoft.com/office/drawing/2014/main" id="{07C5C193-DCB0-47E4-98FA-D9046C68789F}"/>
              </a:ext>
            </a:extLst>
          </p:cNvPr>
          <p:cNvSpPr/>
          <p:nvPr/>
        </p:nvSpPr>
        <p:spPr>
          <a:xfrm>
            <a:off x="6941393" y="5682444"/>
            <a:ext cx="2241022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1.9 Capacitar al personal del área </a:t>
            </a:r>
          </a:p>
        </p:txBody>
      </p:sp>
      <p:cxnSp>
        <p:nvCxnSpPr>
          <p:cNvPr id="88" name="Conector recto 87">
            <a:extLst>
              <a:ext uri="{FF2B5EF4-FFF2-40B4-BE49-F238E27FC236}">
                <a16:creationId xmlns:a16="http://schemas.microsoft.com/office/drawing/2014/main" id="{52353F56-A8F0-4869-BDD9-BAE0C0DE458B}"/>
              </a:ext>
            </a:extLst>
          </p:cNvPr>
          <p:cNvCxnSpPr>
            <a:cxnSpLocks/>
          </p:cNvCxnSpPr>
          <p:nvPr/>
        </p:nvCxnSpPr>
        <p:spPr>
          <a:xfrm>
            <a:off x="9405734" y="3371716"/>
            <a:ext cx="12781" cy="27204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 recto 88">
            <a:extLst>
              <a:ext uri="{FF2B5EF4-FFF2-40B4-BE49-F238E27FC236}">
                <a16:creationId xmlns:a16="http://schemas.microsoft.com/office/drawing/2014/main" id="{BB2D588B-948D-47DB-8705-6911739A04D4}"/>
              </a:ext>
            </a:extLst>
          </p:cNvPr>
          <p:cNvCxnSpPr>
            <a:cxnSpLocks/>
            <a:stCxn id="68" idx="3"/>
            <a:endCxn id="85" idx="1"/>
          </p:cNvCxnSpPr>
          <p:nvPr/>
        </p:nvCxnSpPr>
        <p:spPr>
          <a:xfrm flipV="1">
            <a:off x="9197060" y="5082729"/>
            <a:ext cx="433023" cy="32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de flecha 92">
            <a:extLst>
              <a:ext uri="{FF2B5EF4-FFF2-40B4-BE49-F238E27FC236}">
                <a16:creationId xmlns:a16="http://schemas.microsoft.com/office/drawing/2014/main" id="{A320B82F-ADC3-44EF-BD31-645ACEC99BB6}"/>
              </a:ext>
            </a:extLst>
          </p:cNvPr>
          <p:cNvCxnSpPr>
            <a:cxnSpLocks/>
            <a:stCxn id="96" idx="0"/>
          </p:cNvCxnSpPr>
          <p:nvPr/>
        </p:nvCxnSpPr>
        <p:spPr>
          <a:xfrm flipH="1" flipV="1">
            <a:off x="6619395" y="1743475"/>
            <a:ext cx="2651653" cy="490083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ctor recto de flecha 93">
            <a:extLst>
              <a:ext uri="{FF2B5EF4-FFF2-40B4-BE49-F238E27FC236}">
                <a16:creationId xmlns:a16="http://schemas.microsoft.com/office/drawing/2014/main" id="{739F0EC5-9B82-4E12-A7A4-00FDA52DB277}"/>
              </a:ext>
            </a:extLst>
          </p:cNvPr>
          <p:cNvCxnSpPr>
            <a:cxnSpLocks/>
            <a:stCxn id="95" idx="0"/>
          </p:cNvCxnSpPr>
          <p:nvPr/>
        </p:nvCxnSpPr>
        <p:spPr>
          <a:xfrm flipV="1">
            <a:off x="4184262" y="1743475"/>
            <a:ext cx="2435133" cy="47900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Diagrama de flujo: proceso 30">
            <a:extLst>
              <a:ext uri="{FF2B5EF4-FFF2-40B4-BE49-F238E27FC236}">
                <a16:creationId xmlns:a16="http://schemas.microsoft.com/office/drawing/2014/main" id="{1B4F999D-98E3-43FE-B730-48F7DF4C34BF}"/>
              </a:ext>
            </a:extLst>
          </p:cNvPr>
          <p:cNvSpPr/>
          <p:nvPr/>
        </p:nvSpPr>
        <p:spPr>
          <a:xfrm>
            <a:off x="2215885" y="2222476"/>
            <a:ext cx="3936754" cy="906405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 Salvaguardar y administrar el inventario patrimonial de bienes muebles e inmuebles (terrenos y construcciones) del municipio, y representar al municipio en controversias jurídicas</a:t>
            </a:r>
          </a:p>
        </p:txBody>
      </p:sp>
      <p:sp>
        <p:nvSpPr>
          <p:cNvPr id="96" name="Diagrama de flujo: proceso 30">
            <a:extLst>
              <a:ext uri="{FF2B5EF4-FFF2-40B4-BE49-F238E27FC236}">
                <a16:creationId xmlns:a16="http://schemas.microsoft.com/office/drawing/2014/main" id="{07553C4D-7EBF-4027-B5E7-E29F3AC258B4}"/>
              </a:ext>
            </a:extLst>
          </p:cNvPr>
          <p:cNvSpPr/>
          <p:nvPr/>
        </p:nvSpPr>
        <p:spPr>
          <a:xfrm>
            <a:off x="7302671" y="2233558"/>
            <a:ext cx="3936754" cy="906406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b="1" dirty="0">
                <a:solidFill>
                  <a:schemeClr val="tx1"/>
                </a:solidFill>
                <a:latin typeface="Euphemia" panose="020B0503040102020104" pitchFamily="34" charset="0"/>
              </a:rPr>
              <a:t>Componente 2. Promover la regularización de la tenencia del uso del suelo de predios irregulares en el municipio</a:t>
            </a:r>
            <a:endParaRPr lang="es-MX" sz="1200" dirty="0">
              <a:solidFill>
                <a:schemeClr val="tx1"/>
              </a:solidFill>
              <a:latin typeface="Euphemia" panose="020B0503040102020104" pitchFamily="34" charset="0"/>
            </a:endParaRPr>
          </a:p>
        </p:txBody>
      </p:sp>
      <p:cxnSp>
        <p:nvCxnSpPr>
          <p:cNvPr id="97" name="Conector recto de flecha 96">
            <a:extLst>
              <a:ext uri="{FF2B5EF4-FFF2-40B4-BE49-F238E27FC236}">
                <a16:creationId xmlns:a16="http://schemas.microsoft.com/office/drawing/2014/main" id="{D70DD2AD-704C-459B-9486-DDB99B73336F}"/>
              </a:ext>
            </a:extLst>
          </p:cNvPr>
          <p:cNvCxnSpPr>
            <a:cxnSpLocks/>
            <a:endCxn id="95" idx="2"/>
          </p:cNvCxnSpPr>
          <p:nvPr/>
        </p:nvCxnSpPr>
        <p:spPr>
          <a:xfrm flipV="1">
            <a:off x="4184262" y="3128881"/>
            <a:ext cx="0" cy="2962052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ector recto de flecha 97">
            <a:extLst>
              <a:ext uri="{FF2B5EF4-FFF2-40B4-BE49-F238E27FC236}">
                <a16:creationId xmlns:a16="http://schemas.microsoft.com/office/drawing/2014/main" id="{54907B7F-D117-4CA9-BFB4-8A8F6547AF65}"/>
              </a:ext>
            </a:extLst>
          </p:cNvPr>
          <p:cNvCxnSpPr>
            <a:cxnSpLocks/>
          </p:cNvCxnSpPr>
          <p:nvPr/>
        </p:nvCxnSpPr>
        <p:spPr>
          <a:xfrm flipH="1">
            <a:off x="4184262" y="3381375"/>
            <a:ext cx="5221472" cy="20593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id="{F359875F-63D4-4DBF-9864-6D37B6BE7295}"/>
              </a:ext>
            </a:extLst>
          </p:cNvPr>
          <p:cNvCxnSpPr>
            <a:cxnSpLocks/>
            <a:stCxn id="87" idx="3"/>
            <a:endCxn id="86" idx="1"/>
          </p:cNvCxnSpPr>
          <p:nvPr/>
        </p:nvCxnSpPr>
        <p:spPr>
          <a:xfrm flipV="1">
            <a:off x="9182415" y="6100063"/>
            <a:ext cx="447668" cy="72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Diagrama de flujo: proceso 30">
            <a:extLst>
              <a:ext uri="{FF2B5EF4-FFF2-40B4-BE49-F238E27FC236}">
                <a16:creationId xmlns:a16="http://schemas.microsoft.com/office/drawing/2014/main" id="{19D04CE3-9ED7-44D6-B3A7-5658B9AB705A}"/>
              </a:ext>
            </a:extLst>
          </p:cNvPr>
          <p:cNvSpPr/>
          <p:nvPr/>
        </p:nvSpPr>
        <p:spPr>
          <a:xfrm>
            <a:off x="4395114" y="5684066"/>
            <a:ext cx="2270311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1.6 Rendir informes ante autoridades en procedimientos en que el  Ayuntamiento es parte</a:t>
            </a:r>
          </a:p>
        </p:txBody>
      </p:sp>
      <p:sp>
        <p:nvSpPr>
          <p:cNvPr id="60" name="Diagrama de flujo: proceso 30">
            <a:extLst>
              <a:ext uri="{FF2B5EF4-FFF2-40B4-BE49-F238E27FC236}">
                <a16:creationId xmlns:a16="http://schemas.microsoft.com/office/drawing/2014/main" id="{A41974BB-5BE3-4702-99EF-EFE0EE1D2C0E}"/>
              </a:ext>
            </a:extLst>
          </p:cNvPr>
          <p:cNvSpPr/>
          <p:nvPr/>
        </p:nvSpPr>
        <p:spPr>
          <a:xfrm>
            <a:off x="1766845" y="5688231"/>
            <a:ext cx="224102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1.3 Interponer denuncias/demandas en procuración y defensa de los intereses del municipales</a:t>
            </a:r>
          </a:p>
        </p:txBody>
      </p: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C38F0306-E1B6-4DA3-8819-601C381B0C48}"/>
              </a:ext>
            </a:extLst>
          </p:cNvPr>
          <p:cNvCxnSpPr>
            <a:cxnSpLocks/>
            <a:stCxn id="55" idx="1"/>
            <a:endCxn id="60" idx="3"/>
          </p:cNvCxnSpPr>
          <p:nvPr/>
        </p:nvCxnSpPr>
        <p:spPr>
          <a:xfrm flipH="1">
            <a:off x="4007867" y="6116218"/>
            <a:ext cx="387247" cy="416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03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9" grpId="0" animBg="1"/>
      <p:bldP spid="38" grpId="0" animBg="1"/>
      <p:bldP spid="37" grpId="0" animBg="1"/>
      <p:bldP spid="68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83" grpId="0" animBg="1"/>
      <p:bldP spid="85" grpId="0" animBg="1"/>
      <p:bldP spid="86" grpId="0" animBg="1"/>
      <p:bldP spid="87" grpId="0" animBg="1"/>
      <p:bldP spid="95" grpId="0" animBg="1"/>
      <p:bldP spid="96" grpId="0" animBg="1"/>
      <p:bldP spid="55" grpId="0" animBg="1"/>
      <p:bldP spid="6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034806" y="270624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</a:t>
            </a: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- 004 - PATRIMONIO MUNICIPAL 2021</a:t>
            </a: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498031" y="1131480"/>
            <a:ext cx="1194957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2737F426-B990-40EF-BC1F-1AEBFF148564}"/>
              </a:ext>
            </a:extLst>
          </p:cNvPr>
          <p:cNvSpPr/>
          <p:nvPr/>
        </p:nvSpPr>
        <p:spPr>
          <a:xfrm rot="16200000">
            <a:off x="590628" y="2509949"/>
            <a:ext cx="1009762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338821" y="4848650"/>
            <a:ext cx="2868659" cy="447339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37" name="Diagrama de flujo: proceso 36">
            <a:extLst>
              <a:ext uri="{FF2B5EF4-FFF2-40B4-BE49-F238E27FC236}">
                <a16:creationId xmlns:a16="http://schemas.microsoft.com/office/drawing/2014/main" id="{6B3E596B-6A15-4074-871D-FB6907EA2FBF}"/>
              </a:ext>
            </a:extLst>
          </p:cNvPr>
          <p:cNvSpPr/>
          <p:nvPr/>
        </p:nvSpPr>
        <p:spPr>
          <a:xfrm>
            <a:off x="1660277" y="1070268"/>
            <a:ext cx="9918235" cy="673207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>
              <a:defRPr/>
            </a:pPr>
            <a:r>
              <a:rPr lang="es-MX" sz="1400" b="1" dirty="0">
                <a:solidFill>
                  <a:srgbClr val="000000"/>
                </a:solidFill>
                <a:latin typeface="Euphemia"/>
              </a:rPr>
              <a:t>Propósito del Programa: Promover y gestionar la formalización de la seguridad jurídica de la propiedad </a:t>
            </a:r>
          </a:p>
          <a:p>
            <a:pPr lvl="1" algn="ctr">
              <a:defRPr/>
            </a:pPr>
            <a:r>
              <a:rPr lang="es-MX" sz="1400" b="1" dirty="0">
                <a:solidFill>
                  <a:srgbClr val="000000"/>
                </a:solidFill>
                <a:latin typeface="Euphemia"/>
              </a:rPr>
              <a:t>de los bienes muebles e inmuebles públicos y privados en el municipio, </a:t>
            </a:r>
          </a:p>
          <a:p>
            <a:pPr lvl="1" algn="ctr">
              <a:defRPr/>
            </a:pPr>
            <a:r>
              <a:rPr lang="es-MX" sz="1400" b="1" dirty="0">
                <a:solidFill>
                  <a:srgbClr val="000000"/>
                </a:solidFill>
                <a:latin typeface="Euphemia"/>
              </a:rPr>
              <a:t>y proteger los intereses y el patrimonio del Ayuntamiento</a:t>
            </a:r>
            <a:endParaRPr lang="es-MX" sz="1400" b="1" dirty="0">
              <a:solidFill>
                <a:schemeClr val="tx1"/>
              </a:solidFill>
              <a:latin typeface="Euphemia"/>
            </a:endParaRPr>
          </a:p>
        </p:txBody>
      </p: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6C391167-9DA0-4548-A46D-1C326A1CDB9C}"/>
              </a:ext>
            </a:extLst>
          </p:cNvPr>
          <p:cNvCxnSpPr>
            <a:cxnSpLocks/>
            <a:stCxn id="32" idx="0"/>
            <a:endCxn id="37" idx="2"/>
          </p:cNvCxnSpPr>
          <p:nvPr/>
        </p:nvCxnSpPr>
        <p:spPr>
          <a:xfrm flipH="1" flipV="1">
            <a:off x="6619395" y="1743475"/>
            <a:ext cx="2651653" cy="490083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4A4B46C6-4091-4725-8BA6-CE25F855EDA2}"/>
              </a:ext>
            </a:extLst>
          </p:cNvPr>
          <p:cNvCxnSpPr>
            <a:cxnSpLocks/>
            <a:stCxn id="30" idx="0"/>
            <a:endCxn id="37" idx="2"/>
          </p:cNvCxnSpPr>
          <p:nvPr/>
        </p:nvCxnSpPr>
        <p:spPr>
          <a:xfrm flipV="1">
            <a:off x="4184262" y="1743475"/>
            <a:ext cx="2435133" cy="47900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Diagrama de flujo: proceso 30">
            <a:extLst>
              <a:ext uri="{FF2B5EF4-FFF2-40B4-BE49-F238E27FC236}">
                <a16:creationId xmlns:a16="http://schemas.microsoft.com/office/drawing/2014/main" id="{C44B6CEB-9409-4500-8DC7-0AEB4684C5AC}"/>
              </a:ext>
            </a:extLst>
          </p:cNvPr>
          <p:cNvSpPr/>
          <p:nvPr/>
        </p:nvSpPr>
        <p:spPr>
          <a:xfrm>
            <a:off x="7938934" y="5601711"/>
            <a:ext cx="1705719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2.6 Integrar expedientes para desincorporarlos y enajenarlos</a:t>
            </a:r>
          </a:p>
        </p:txBody>
      </p:sp>
      <p:sp>
        <p:nvSpPr>
          <p:cNvPr id="70" name="Diagrama de flujo: proceso 30">
            <a:extLst>
              <a:ext uri="{FF2B5EF4-FFF2-40B4-BE49-F238E27FC236}">
                <a16:creationId xmlns:a16="http://schemas.microsoft.com/office/drawing/2014/main" id="{6954C289-4513-4CA6-91EF-AEC74A4728F7}"/>
              </a:ext>
            </a:extLst>
          </p:cNvPr>
          <p:cNvSpPr/>
          <p:nvPr/>
        </p:nvSpPr>
        <p:spPr>
          <a:xfrm>
            <a:off x="5814575" y="4606952"/>
            <a:ext cx="1683714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2.2 Regularizar terrenos urbanos </a:t>
            </a:r>
          </a:p>
        </p:txBody>
      </p:sp>
      <p:sp>
        <p:nvSpPr>
          <p:cNvPr id="71" name="Diagrama de flujo: proceso 30">
            <a:extLst>
              <a:ext uri="{FF2B5EF4-FFF2-40B4-BE49-F238E27FC236}">
                <a16:creationId xmlns:a16="http://schemas.microsoft.com/office/drawing/2014/main" id="{1BE0CEBE-3FDA-4148-AA6E-7D2CAA5FC21F}"/>
              </a:ext>
            </a:extLst>
          </p:cNvPr>
          <p:cNvSpPr/>
          <p:nvPr/>
        </p:nvSpPr>
        <p:spPr>
          <a:xfrm>
            <a:off x="7938936" y="4615879"/>
            <a:ext cx="1705718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2.5 Actualizar el padrón de lotes por colonia</a:t>
            </a:r>
          </a:p>
        </p:txBody>
      </p:sp>
      <p:sp>
        <p:nvSpPr>
          <p:cNvPr id="72" name="Diagrama de flujo: proceso 30">
            <a:extLst>
              <a:ext uri="{FF2B5EF4-FFF2-40B4-BE49-F238E27FC236}">
                <a16:creationId xmlns:a16="http://schemas.microsoft.com/office/drawing/2014/main" id="{2024D4FA-82C8-434B-A33D-66FC4DD0734A}"/>
              </a:ext>
            </a:extLst>
          </p:cNvPr>
          <p:cNvSpPr/>
          <p:nvPr/>
        </p:nvSpPr>
        <p:spPr>
          <a:xfrm>
            <a:off x="5816826" y="5603762"/>
            <a:ext cx="1691084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2.3 Atender solicitudes para verificar medidas de lotes</a:t>
            </a:r>
          </a:p>
        </p:txBody>
      </p:sp>
      <p:sp>
        <p:nvSpPr>
          <p:cNvPr id="73" name="Diagrama de flujo: proceso 30">
            <a:extLst>
              <a:ext uri="{FF2B5EF4-FFF2-40B4-BE49-F238E27FC236}">
                <a16:creationId xmlns:a16="http://schemas.microsoft.com/office/drawing/2014/main" id="{CF2ACDBA-7D56-4365-9AC1-4C141260E7E2}"/>
              </a:ext>
            </a:extLst>
          </p:cNvPr>
          <p:cNvSpPr/>
          <p:nvPr/>
        </p:nvSpPr>
        <p:spPr>
          <a:xfrm>
            <a:off x="7938935" y="3630047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2.4 Expedir títulos de propiedad </a:t>
            </a:r>
          </a:p>
        </p:txBody>
      </p:sp>
      <p:sp>
        <p:nvSpPr>
          <p:cNvPr id="74" name="Diagrama de flujo: proceso 30">
            <a:extLst>
              <a:ext uri="{FF2B5EF4-FFF2-40B4-BE49-F238E27FC236}">
                <a16:creationId xmlns:a16="http://schemas.microsoft.com/office/drawing/2014/main" id="{F1F35104-13BC-4F18-916C-2F62B5D0DACE}"/>
              </a:ext>
            </a:extLst>
          </p:cNvPr>
          <p:cNvSpPr/>
          <p:nvPr/>
        </p:nvSpPr>
        <p:spPr>
          <a:xfrm>
            <a:off x="5814575" y="3633451"/>
            <a:ext cx="1683714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  Otorgar terrenos para vivienda</a:t>
            </a:r>
          </a:p>
        </p:txBody>
      </p:sp>
      <p:cxnSp>
        <p:nvCxnSpPr>
          <p:cNvPr id="75" name="Conector recto 74">
            <a:extLst>
              <a:ext uri="{FF2B5EF4-FFF2-40B4-BE49-F238E27FC236}">
                <a16:creationId xmlns:a16="http://schemas.microsoft.com/office/drawing/2014/main" id="{999C36C8-20C5-4801-B90B-ADC5A0EA7D30}"/>
              </a:ext>
            </a:extLst>
          </p:cNvPr>
          <p:cNvCxnSpPr>
            <a:cxnSpLocks/>
          </p:cNvCxnSpPr>
          <p:nvPr/>
        </p:nvCxnSpPr>
        <p:spPr>
          <a:xfrm>
            <a:off x="7724399" y="3335989"/>
            <a:ext cx="0" cy="27192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75">
            <a:extLst>
              <a:ext uri="{FF2B5EF4-FFF2-40B4-BE49-F238E27FC236}">
                <a16:creationId xmlns:a16="http://schemas.microsoft.com/office/drawing/2014/main" id="{D1A41A2D-754A-45A9-8BC1-569D3A039E66}"/>
              </a:ext>
            </a:extLst>
          </p:cNvPr>
          <p:cNvCxnSpPr>
            <a:cxnSpLocks/>
            <a:stCxn id="68" idx="1"/>
            <a:endCxn id="72" idx="3"/>
          </p:cNvCxnSpPr>
          <p:nvPr/>
        </p:nvCxnSpPr>
        <p:spPr>
          <a:xfrm flipH="1" flipV="1">
            <a:off x="7507910" y="6055205"/>
            <a:ext cx="431024" cy="12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79">
            <a:extLst>
              <a:ext uri="{FF2B5EF4-FFF2-40B4-BE49-F238E27FC236}">
                <a16:creationId xmlns:a16="http://schemas.microsoft.com/office/drawing/2014/main" id="{34223D31-801A-432B-B769-A4641F033CB8}"/>
              </a:ext>
            </a:extLst>
          </p:cNvPr>
          <p:cNvCxnSpPr>
            <a:cxnSpLocks/>
            <a:stCxn id="71" idx="1"/>
            <a:endCxn id="70" idx="3"/>
          </p:cNvCxnSpPr>
          <p:nvPr/>
        </p:nvCxnSpPr>
        <p:spPr>
          <a:xfrm flipH="1" flipV="1">
            <a:off x="7498289" y="5039104"/>
            <a:ext cx="440647" cy="89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80">
            <a:extLst>
              <a:ext uri="{FF2B5EF4-FFF2-40B4-BE49-F238E27FC236}">
                <a16:creationId xmlns:a16="http://schemas.microsoft.com/office/drawing/2014/main" id="{033CCA60-AA38-442A-881C-646F3BD4A504}"/>
              </a:ext>
            </a:extLst>
          </p:cNvPr>
          <p:cNvCxnSpPr>
            <a:cxnSpLocks/>
            <a:stCxn id="73" idx="1"/>
            <a:endCxn id="74" idx="3"/>
          </p:cNvCxnSpPr>
          <p:nvPr/>
        </p:nvCxnSpPr>
        <p:spPr>
          <a:xfrm flipH="1" flipV="1">
            <a:off x="7498289" y="4058336"/>
            <a:ext cx="440646" cy="38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Diagrama de flujo: proceso 30">
            <a:extLst>
              <a:ext uri="{FF2B5EF4-FFF2-40B4-BE49-F238E27FC236}">
                <a16:creationId xmlns:a16="http://schemas.microsoft.com/office/drawing/2014/main" id="{A4357064-EE8B-4E9B-BD99-F4C362555455}"/>
              </a:ext>
            </a:extLst>
          </p:cNvPr>
          <p:cNvSpPr/>
          <p:nvPr/>
        </p:nvSpPr>
        <p:spPr>
          <a:xfrm>
            <a:off x="9985205" y="4611491"/>
            <a:ext cx="1683714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2.16 a 2.18 Realizar reuniones de trabajo</a:t>
            </a:r>
          </a:p>
        </p:txBody>
      </p:sp>
      <p:sp>
        <p:nvSpPr>
          <p:cNvPr id="87" name="Diagrama de flujo: proceso 30">
            <a:extLst>
              <a:ext uri="{FF2B5EF4-FFF2-40B4-BE49-F238E27FC236}">
                <a16:creationId xmlns:a16="http://schemas.microsoft.com/office/drawing/2014/main" id="{07C5C193-DCB0-47E4-98FA-D9046C68789F}"/>
              </a:ext>
            </a:extLst>
          </p:cNvPr>
          <p:cNvSpPr/>
          <p:nvPr/>
        </p:nvSpPr>
        <p:spPr>
          <a:xfrm>
            <a:off x="9985205" y="3637990"/>
            <a:ext cx="1683714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2.7 a 2.15 Lotificar, regularizar, escriturar y censar lotes</a:t>
            </a:r>
          </a:p>
        </p:txBody>
      </p:sp>
      <p:cxnSp>
        <p:nvCxnSpPr>
          <p:cNvPr id="88" name="Conector recto 87">
            <a:extLst>
              <a:ext uri="{FF2B5EF4-FFF2-40B4-BE49-F238E27FC236}">
                <a16:creationId xmlns:a16="http://schemas.microsoft.com/office/drawing/2014/main" id="{52353F56-A8F0-4869-BDD9-BAE0C0DE458B}"/>
              </a:ext>
            </a:extLst>
          </p:cNvPr>
          <p:cNvCxnSpPr>
            <a:cxnSpLocks/>
          </p:cNvCxnSpPr>
          <p:nvPr/>
        </p:nvCxnSpPr>
        <p:spPr>
          <a:xfrm>
            <a:off x="11872709" y="3335989"/>
            <a:ext cx="0" cy="170311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ector recto 90">
            <a:extLst>
              <a:ext uri="{FF2B5EF4-FFF2-40B4-BE49-F238E27FC236}">
                <a16:creationId xmlns:a16="http://schemas.microsoft.com/office/drawing/2014/main" id="{FD6CD35B-4CE2-45E9-8778-03E21F2E5349}"/>
              </a:ext>
            </a:extLst>
          </p:cNvPr>
          <p:cNvCxnSpPr>
            <a:cxnSpLocks/>
            <a:endCxn id="87" idx="3"/>
          </p:cNvCxnSpPr>
          <p:nvPr/>
        </p:nvCxnSpPr>
        <p:spPr>
          <a:xfrm flipH="1">
            <a:off x="11668919" y="4062875"/>
            <a:ext cx="20379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Diagrama de flujo: proceso 30">
            <a:extLst>
              <a:ext uri="{FF2B5EF4-FFF2-40B4-BE49-F238E27FC236}">
                <a16:creationId xmlns:a16="http://schemas.microsoft.com/office/drawing/2014/main" id="{4B6E9A48-1C51-4059-81E8-99F3386AA06D}"/>
              </a:ext>
            </a:extLst>
          </p:cNvPr>
          <p:cNvSpPr/>
          <p:nvPr/>
        </p:nvSpPr>
        <p:spPr>
          <a:xfrm>
            <a:off x="2215885" y="2222476"/>
            <a:ext cx="3936754" cy="906405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>
                <a:solidFill>
                  <a:srgbClr val="000000"/>
                </a:solidFill>
                <a:latin typeface="Euphemia"/>
              </a:rPr>
              <a:t>Componente 1 Salvaguardar y administrar el inventario patrimonial de bienes muebles e inmuebles (terrenos y construcciones) del municipio, y representar al municipio en controversias jurídicas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32" name="Diagrama de flujo: proceso 30">
            <a:extLst>
              <a:ext uri="{FF2B5EF4-FFF2-40B4-BE49-F238E27FC236}">
                <a16:creationId xmlns:a16="http://schemas.microsoft.com/office/drawing/2014/main" id="{21B37E12-60E7-409C-95D9-BCB5A44F9F02}"/>
              </a:ext>
            </a:extLst>
          </p:cNvPr>
          <p:cNvSpPr/>
          <p:nvPr/>
        </p:nvSpPr>
        <p:spPr>
          <a:xfrm>
            <a:off x="7302671" y="2233558"/>
            <a:ext cx="3936754" cy="906406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b="1">
                <a:solidFill>
                  <a:schemeClr val="tx1"/>
                </a:solidFill>
                <a:latin typeface="Euphemia" panose="020B0503040102020104" pitchFamily="34" charset="0"/>
              </a:rPr>
              <a:t>Componente 2. Promover la regularización de la tenencia del uso del suelo de predios irregulares en el municipio</a:t>
            </a:r>
            <a:endParaRPr lang="es-MX" sz="1200" dirty="0">
              <a:solidFill>
                <a:schemeClr val="tx1"/>
              </a:solidFill>
              <a:latin typeface="Euphemia" panose="020B0503040102020104" pitchFamily="34" charset="0"/>
            </a:endParaRP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E22322A0-2B53-4A16-954A-0CBED2BD692D}"/>
              </a:ext>
            </a:extLst>
          </p:cNvPr>
          <p:cNvCxnSpPr>
            <a:cxnSpLocks/>
            <a:endCxn id="32" idx="2"/>
          </p:cNvCxnSpPr>
          <p:nvPr/>
        </p:nvCxnSpPr>
        <p:spPr>
          <a:xfrm flipV="1">
            <a:off x="9271048" y="3139964"/>
            <a:ext cx="0" cy="196025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02FBA632-3261-4DC1-9BF3-C41BF60289C6}"/>
              </a:ext>
            </a:extLst>
          </p:cNvPr>
          <p:cNvCxnSpPr>
            <a:cxnSpLocks/>
            <a:endCxn id="83" idx="3"/>
          </p:cNvCxnSpPr>
          <p:nvPr/>
        </p:nvCxnSpPr>
        <p:spPr>
          <a:xfrm flipH="1" flipV="1">
            <a:off x="11668919" y="5043643"/>
            <a:ext cx="203790" cy="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1D3284EF-C792-4529-ABFE-9F16504A8863}"/>
              </a:ext>
            </a:extLst>
          </p:cNvPr>
          <p:cNvCxnSpPr/>
          <p:nvPr/>
        </p:nvCxnSpPr>
        <p:spPr>
          <a:xfrm>
            <a:off x="7724399" y="3335989"/>
            <a:ext cx="414831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2463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9" grpId="0" animBg="1"/>
      <p:bldP spid="38" grpId="0" animBg="1"/>
      <p:bldP spid="37" grpId="0" animBg="1"/>
      <p:bldP spid="68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83" grpId="0" animBg="1"/>
      <p:bldP spid="87" grpId="0" animBg="1"/>
      <p:bldP spid="30" grpId="0" animBg="1"/>
      <p:bldP spid="32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629</TotalTime>
  <Words>388</Words>
  <Application>Microsoft Office PowerPoint</Application>
  <PresentationFormat>Panorámica</PresentationFormat>
  <Paragraphs>42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Euphemia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Campa</dc:creator>
  <cp:lastModifiedBy>Federico Villanueva Castro</cp:lastModifiedBy>
  <cp:revision>48</cp:revision>
  <cp:lastPrinted>2020-04-03T20:44:26Z</cp:lastPrinted>
  <dcterms:created xsi:type="dcterms:W3CDTF">2020-01-30T03:52:29Z</dcterms:created>
  <dcterms:modified xsi:type="dcterms:W3CDTF">2020-12-17T16:02:26Z</dcterms:modified>
</cp:coreProperties>
</file>